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6" r:id="rId3"/>
    <p:sldId id="258" r:id="rId4"/>
    <p:sldId id="263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5392" autoAdjust="0"/>
  </p:normalViewPr>
  <p:slideViewPr>
    <p:cSldViewPr>
      <p:cViewPr>
        <p:scale>
          <a:sx n="80" d="100"/>
          <a:sy n="80" d="100"/>
        </p:scale>
        <p:origin x="-131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64A47-763F-4862-A2F6-7B84B6D57B5B}" type="datetimeFigureOut">
              <a:rPr lang="it-IT" smtClean="0"/>
              <a:t>16/06/2015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2FB9F-5947-438D-87EA-366EABF129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15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6753-47B3-4709-B9DF-2730FCFD101C}" type="datetime1">
              <a:rPr lang="it-IT" smtClean="0"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47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43A3-021D-4213-A708-739279239A9F}" type="datetime1">
              <a:rPr lang="it-IT" smtClean="0"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02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2265-6BC8-4980-B8BC-AC700D4D5961}" type="datetime1">
              <a:rPr lang="it-IT" smtClean="0"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29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46BD-4A7B-4344-8A43-CDCC66CFDFA9}" type="datetime1">
              <a:rPr lang="it-IT" smtClean="0"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8E30-2D1D-4D1A-AB73-30E9DE0D4EEC}" type="datetime1">
              <a:rPr lang="it-IT" smtClean="0"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0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63FE-8427-4749-BEB8-3EEC255386E8}" type="datetime1">
              <a:rPr lang="it-IT" smtClean="0"/>
              <a:t>16/06/2015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8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9AFB-8223-424A-A9B7-8734A7F1451D}" type="datetime1">
              <a:rPr lang="it-IT" smtClean="0"/>
              <a:t>16/06/2015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38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0261-564F-4155-A479-DCC00B1C99E6}" type="datetime1">
              <a:rPr lang="it-IT" smtClean="0"/>
              <a:t>16/06/2015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64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A0F3-AED2-44D1-9362-EDF611465D3C}" type="datetime1">
              <a:rPr lang="it-IT" smtClean="0"/>
              <a:t>16/06/2015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84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B484-FEC1-4454-8BCF-50317667C296}" type="datetime1">
              <a:rPr lang="it-IT" smtClean="0"/>
              <a:t>16/06/2015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00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49E-9CD2-469D-8FE1-4CDE8223ED4A}" type="datetime1">
              <a:rPr lang="it-IT" smtClean="0"/>
              <a:t>16/06/2015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23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77743-08B7-4E80-ADFE-2709862703CC}" type="datetime1">
              <a:rPr lang="it-IT" smtClean="0"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86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p.oxfordjournals.org/content/18/2/168.full.pdf+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andfonline.com/doi/pdf/10.1080/095575706010032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tu.ac.uk/llr/document_uploads/6606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84" y="2862037"/>
            <a:ext cx="4065263" cy="270746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46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8064896" cy="1470025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>Dal documento alla citazione bibliografica. </a:t>
            </a:r>
            <a:r>
              <a:rPr lang="it-IT" b="1" dirty="0"/>
              <a:t/>
            </a:r>
            <a:br>
              <a:rPr lang="it-IT" b="1" dirty="0"/>
            </a:br>
            <a:r>
              <a:rPr lang="it-IT" sz="3200" b="1" dirty="0" smtClean="0"/>
              <a:t>Esempi per le </a:t>
            </a:r>
            <a:r>
              <a:rPr lang="it-IT" sz="3200" b="1" smtClean="0"/>
              <a:t>Scienze </a:t>
            </a:r>
            <a:r>
              <a:rPr lang="it-IT" sz="3200" b="1" smtClean="0"/>
              <a:t>economiche</a:t>
            </a:r>
            <a:endParaRPr lang="it-IT" sz="3200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104456" cy="365125"/>
          </a:xfrm>
        </p:spPr>
        <p:txBody>
          <a:bodyPr/>
          <a:lstStyle/>
          <a:p>
            <a:r>
              <a:rPr lang="it-IT" dirty="0" smtClean="0"/>
              <a:t>Sistema Bibliotecario di Ateneo | Università di Padova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68129" y="573325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1400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 cura </a:t>
            </a:r>
            <a:r>
              <a:rPr lang="it-IT" sz="1400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del  Polo </a:t>
            </a:r>
            <a:r>
              <a:rPr lang="it-IT" sz="1400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di Scienze </a:t>
            </a:r>
            <a:r>
              <a:rPr lang="it-IT" sz="1400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sociali - Emeroteca </a:t>
            </a:r>
            <a:r>
              <a:rPr lang="it-IT" sz="1400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Ca</a:t>
            </a:r>
            <a:r>
              <a:rPr lang="it-IT" sz="1400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it-IT" sz="1400" i="1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Borin</a:t>
            </a:r>
            <a:r>
              <a:rPr lang="it-IT" sz="1400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it-IT" sz="1400" i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1400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Micaela De Col</a:t>
            </a:r>
          </a:p>
        </p:txBody>
      </p:sp>
    </p:spTree>
    <p:extLst>
      <p:ext uri="{BB962C8B-B14F-4D97-AF65-F5344CB8AC3E}">
        <p14:creationId xmlns:p14="http://schemas.microsoft.com/office/powerpoint/2010/main" val="1072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ecomic07974\Desktop\econpub2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"/>
          <a:stretch/>
        </p:blipFill>
        <p:spPr bwMode="auto">
          <a:xfrm>
            <a:off x="5138255" y="1474823"/>
            <a:ext cx="3192956" cy="46498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comic07974\Desktop\econpub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0" y="1428699"/>
            <a:ext cx="3326511" cy="49366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79208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1.Libro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26239" y="1032561"/>
            <a:ext cx="332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FRONTESPIZIO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932040" y="104366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VERSO DEL FRONTESPIZIO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36490" y="1942564"/>
            <a:ext cx="1207876" cy="2365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044365" y="1809799"/>
            <a:ext cx="80618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autore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621414" y="2346520"/>
            <a:ext cx="1682905" cy="14425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935649" y="2346520"/>
            <a:ext cx="68576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1723215" y="5692606"/>
            <a:ext cx="129059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935649" y="5611306"/>
            <a:ext cx="86389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editore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5381535" y="5085892"/>
            <a:ext cx="208722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381535" y="4716560"/>
            <a:ext cx="301364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Anno e luogo di pubblicazione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649180" y="6159509"/>
            <a:ext cx="5832647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FOSSATI, </a:t>
            </a:r>
            <a:r>
              <a:rPr lang="it-IT" dirty="0"/>
              <a:t>A</a:t>
            </a:r>
            <a:r>
              <a:rPr lang="it-IT" dirty="0" smtClean="0"/>
              <a:t>. 1989. </a:t>
            </a:r>
            <a:r>
              <a:rPr lang="it-IT" i="1" dirty="0" smtClean="0"/>
              <a:t>Economia pubblica: elementi per un’analisi economica dell’intervento pubblico. </a:t>
            </a:r>
            <a:r>
              <a:rPr lang="it-IT" dirty="0" smtClean="0"/>
              <a:t>Milano: F. Angeli.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494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:\Users\decomic07974\Desktop\appr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79" y="1801993"/>
            <a:ext cx="2622652" cy="39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decomic07974\Desktop\appr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43" y="1801992"/>
            <a:ext cx="2783435" cy="39582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ecomic07974\Desktop\appr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8" y="1801992"/>
            <a:ext cx="2797885" cy="39582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4848" y="-17140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2. Parte di libro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942746" y="2078893"/>
            <a:ext cx="1208190" cy="4652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942746" y="2544126"/>
            <a:ext cx="1006174" cy="3808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072632" y="4357940"/>
            <a:ext cx="1688070" cy="2951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42746" y="5166284"/>
            <a:ext cx="892950" cy="2069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516216" y="2931732"/>
            <a:ext cx="1944216" cy="2812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8594536" y="3007470"/>
            <a:ext cx="188477" cy="156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613265" y="3837094"/>
            <a:ext cx="19295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118822" y="1968151"/>
            <a:ext cx="1130423" cy="575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del libro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948920" y="2636912"/>
            <a:ext cx="979258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curatori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835696" y="5085184"/>
            <a:ext cx="914400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editore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3653232" y="3729506"/>
            <a:ext cx="2406856" cy="6440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</a:t>
            </a:r>
            <a:r>
              <a:rPr lang="it-IT" dirty="0" smtClean="0"/>
              <a:t>nno e luogo di pubblicazione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4211960" y="2338438"/>
            <a:ext cx="2374436" cy="5969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e autore del capitolo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8137336" y="3492672"/>
            <a:ext cx="914400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pagine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633609" y="5760201"/>
            <a:ext cx="8065912" cy="104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CLAFATI A. G., 2002. Apprendimento collettivo e sviluppo locale. </a:t>
            </a:r>
            <a:r>
              <a:rPr lang="it-IT" i="1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In:</a:t>
            </a:r>
            <a:r>
              <a:rPr lang="it-IT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it-IT" dirty="0" err="1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Camagni</a:t>
            </a:r>
            <a:r>
              <a:rPr lang="it-IT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 R., Capello R., a cura di, 2002. </a:t>
            </a:r>
            <a:r>
              <a:rPr lang="it-IT" i="1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Apprendimento collettivo e competitività territoriale.  </a:t>
            </a:r>
            <a:r>
              <a:rPr lang="it-IT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Milano: F. Angeli, pp. 85-108</a:t>
            </a:r>
            <a:endParaRPr lang="it-IT" sz="2800" dirty="0">
              <a:ea typeface="Calibri"/>
              <a:cs typeface="Times New Roman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69856" y="1268760"/>
            <a:ext cx="259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FRONTESPIZIO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519751" y="1268760"/>
            <a:ext cx="279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VERSO DEL FRONTESPIZIO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802056" y="1268760"/>
            <a:ext cx="156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INDICE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516" y="23446"/>
            <a:ext cx="8229600" cy="70609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3. Articolo di periodico in formato cartaceo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/>
          <a:srcRect l="50437" t="11754" r="19177" b="15524"/>
          <a:stretch/>
        </p:blipFill>
        <p:spPr bwMode="auto">
          <a:xfrm>
            <a:off x="2699792" y="1484784"/>
            <a:ext cx="3600400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915816" y="1556792"/>
            <a:ext cx="1944216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347864" y="2060848"/>
            <a:ext cx="223224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347864" y="2564904"/>
            <a:ext cx="2088232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05272" y="1448907"/>
            <a:ext cx="2210544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del periodico, anno, volume, fascicolo, pagine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580112" y="1965201"/>
            <a:ext cx="2210544" cy="5400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dell’articolo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657400" y="2681427"/>
            <a:ext cx="1698104" cy="4595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autori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241140" y="6093296"/>
            <a:ext cx="878497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SEARLE, W. e WARD, C., 1990. The prediction of psychological and sociocultural adjustment during cross-cultural transitions</a:t>
            </a:r>
            <a:r>
              <a:rPr lang="en-US" sz="1600" dirty="0" smtClean="0"/>
              <a:t>. </a:t>
            </a:r>
            <a:r>
              <a:rPr lang="en-US" sz="1600" i="1" dirty="0" smtClean="0"/>
              <a:t>International </a:t>
            </a:r>
            <a:r>
              <a:rPr lang="en-US" sz="1600" i="1" dirty="0"/>
              <a:t>Journal of Intercultural Relations, </a:t>
            </a:r>
            <a:r>
              <a:rPr lang="en-US" sz="1600" dirty="0"/>
              <a:t>14 (4), 449-464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9958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604" y="-99392"/>
            <a:ext cx="9140824" cy="994122"/>
          </a:xfrm>
        </p:spPr>
        <p:txBody>
          <a:bodyPr>
            <a:noAutofit/>
          </a:bodyPr>
          <a:lstStyle/>
          <a:p>
            <a:r>
              <a:rPr lang="it-IT" sz="3600" dirty="0" smtClean="0"/>
              <a:t>  </a:t>
            </a:r>
            <a:r>
              <a:rPr lang="it-IT" sz="3400" dirty="0" smtClean="0"/>
              <a:t>4.a Articolo di periodico in formato elettronico</a:t>
            </a:r>
            <a:endParaRPr lang="it-IT" sz="3400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44" y="1507650"/>
            <a:ext cx="327931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55776" y="2453535"/>
            <a:ext cx="2304256" cy="8314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555776" y="2060848"/>
            <a:ext cx="2160240" cy="2497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339752" y="1615118"/>
            <a:ext cx="158417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447764" y="5687035"/>
            <a:ext cx="2520280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923928" y="1402524"/>
            <a:ext cx="4176464" cy="4286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 periodico, anno, volume, fascicolo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638200" y="2036749"/>
            <a:ext cx="1907704" cy="3553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</a:t>
            </a:r>
            <a:r>
              <a:rPr lang="it-IT" dirty="0" smtClean="0"/>
              <a:t>utore/i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866638" y="2708920"/>
            <a:ext cx="381642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 dell’articolo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968044" y="5399003"/>
            <a:ext cx="417646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pagine e altri dati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51520" y="6173923"/>
            <a:ext cx="871296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HOBSON, B., FAHLÉN, S. e TAKÁCS, J., 2011. Agency and Capabilities to Achieve a Work–Life Balance: A Comparison of Sweden and Hungary. </a:t>
            </a:r>
            <a:r>
              <a:rPr lang="en-US" sz="1400" i="1" dirty="0"/>
              <a:t>Social Politics: International Studies in Gender, State &amp; Society, </a:t>
            </a:r>
            <a:r>
              <a:rPr lang="en-US" sz="1400" dirty="0"/>
              <a:t>18 (2), 168-198.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84269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805" y="-243408"/>
            <a:ext cx="8929791" cy="1143000"/>
          </a:xfrm>
        </p:spPr>
        <p:txBody>
          <a:bodyPr>
            <a:noAutofit/>
          </a:bodyPr>
          <a:lstStyle/>
          <a:p>
            <a:r>
              <a:rPr lang="it-IT" sz="3600" dirty="0" smtClean="0"/>
              <a:t>   </a:t>
            </a:r>
            <a:r>
              <a:rPr lang="it-IT" sz="3400" dirty="0" smtClean="0"/>
              <a:t>4.b </a:t>
            </a:r>
            <a:r>
              <a:rPr lang="it-IT" sz="3400" dirty="0"/>
              <a:t>Articolo di periodico in formato elettronico</a:t>
            </a:r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16015"/>
            <a:ext cx="334446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511658" y="2132856"/>
            <a:ext cx="230425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511658" y="2433028"/>
            <a:ext cx="2196246" cy="369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83568" y="3079195"/>
            <a:ext cx="3308677" cy="369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9078" r="36923" b="9692"/>
          <a:stretch/>
        </p:blipFill>
        <p:spPr bwMode="auto">
          <a:xfrm>
            <a:off x="5271900" y="1503058"/>
            <a:ext cx="3056384" cy="44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5508104" y="1844824"/>
            <a:ext cx="151216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636059" y="2247636"/>
            <a:ext cx="2304256" cy="5545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51520" y="1616015"/>
            <a:ext cx="1800200" cy="516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del periodico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3707904" y="2420389"/>
            <a:ext cx="1928156" cy="5765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Titolo e autore  dell’articolo 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6140114" y="1327983"/>
            <a:ext cx="2536341" cy="516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del periodico, volume, fascicolo, anno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413024" y="3461355"/>
            <a:ext cx="2230402" cy="516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citazione bibliografica completa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652191" y="6107283"/>
            <a:ext cx="7981021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JONES, C., 2006. Al-Qaeda's Innovative Improvisers: Learning in a Diffuse Transnational Network. </a:t>
            </a:r>
            <a:r>
              <a:rPr lang="en-US" i="1" dirty="0"/>
              <a:t>Cambridge Review of International Affairs, </a:t>
            </a:r>
            <a:r>
              <a:rPr lang="en-US" dirty="0"/>
              <a:t>19 (4), 555-569.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86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858" y="116632"/>
            <a:ext cx="8229600" cy="634082"/>
          </a:xfrm>
        </p:spPr>
        <p:txBody>
          <a:bodyPr>
            <a:noAutofit/>
          </a:bodyPr>
          <a:lstStyle/>
          <a:p>
            <a:r>
              <a:rPr lang="it-IT" sz="3600" dirty="0" smtClean="0"/>
              <a:t>5. Fonti sul Web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5733256"/>
            <a:ext cx="8229600" cy="96897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ANON., 2010. </a:t>
            </a:r>
            <a:r>
              <a:rPr lang="en-US" sz="1600" i="1" dirty="0"/>
              <a:t>Citing References: </a:t>
            </a:r>
            <a:r>
              <a:rPr lang="en-US" sz="1600" i="1" dirty="0" smtClean="0"/>
              <a:t>libraries and learning reso</a:t>
            </a:r>
            <a:r>
              <a:rPr lang="en-US" sz="1600" dirty="0" smtClean="0"/>
              <a:t>urces </a:t>
            </a:r>
            <a:r>
              <a:rPr lang="en-US" sz="1600" dirty="0"/>
              <a:t>[online]. </a:t>
            </a:r>
            <a:r>
              <a:rPr lang="en-US" sz="1600" dirty="0" smtClean="0"/>
              <a:t>8. </a:t>
            </a:r>
            <a:r>
              <a:rPr lang="en-US" sz="1600" dirty="0"/>
              <a:t>ed. </a:t>
            </a:r>
            <a:r>
              <a:rPr lang="en-US" sz="1600" dirty="0" smtClean="0"/>
              <a:t>Nottingham: Nottingham </a:t>
            </a:r>
            <a:r>
              <a:rPr lang="en-US" sz="1600" dirty="0"/>
              <a:t>Trent University. </a:t>
            </a:r>
            <a:r>
              <a:rPr lang="en-US" sz="1600" dirty="0" err="1" smtClean="0"/>
              <a:t>Disponibile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: </a:t>
            </a:r>
            <a:r>
              <a:rPr lang="it-IT" sz="1600" dirty="0" smtClean="0">
                <a:hlinkClick r:id="rId2"/>
              </a:rPr>
              <a:t>https</a:t>
            </a:r>
            <a:r>
              <a:rPr lang="it-IT" sz="1600" dirty="0">
                <a:hlinkClick r:id="rId2"/>
              </a:rPr>
              <a:t>://www.ntu.ac.uk/llr/document_uploads/66061.pdf </a:t>
            </a:r>
            <a:r>
              <a:rPr lang="it-IT" sz="1600" dirty="0" smtClean="0"/>
              <a:t> </a:t>
            </a:r>
            <a:r>
              <a:rPr lang="en-US" sz="1600" dirty="0" smtClean="0"/>
              <a:t>[Data di </a:t>
            </a:r>
            <a:r>
              <a:rPr lang="en-US" sz="1600" dirty="0" err="1" smtClean="0"/>
              <a:t>accesso</a:t>
            </a:r>
            <a:r>
              <a:rPr lang="en-US" sz="1600" dirty="0" smtClean="0"/>
              <a:t>:  04 </a:t>
            </a:r>
            <a:r>
              <a:rPr lang="en-US" sz="1600" dirty="0" err="1" smtClean="0"/>
              <a:t>Aprile</a:t>
            </a:r>
            <a:r>
              <a:rPr lang="en-US" sz="1600" dirty="0" smtClean="0"/>
              <a:t> 2013].</a:t>
            </a:r>
            <a:endParaRPr lang="it-IT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t="2718" r="31795" b="7231"/>
          <a:stretch/>
        </p:blipFill>
        <p:spPr bwMode="auto">
          <a:xfrm>
            <a:off x="404029" y="1248797"/>
            <a:ext cx="4824536" cy="439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35859" y="1255728"/>
            <a:ext cx="2808312" cy="1983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483768" y="4077072"/>
            <a:ext cx="1656184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148446" y="5167953"/>
            <a:ext cx="1080119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0" t="11250" r="32564" b="7846"/>
          <a:stretch/>
        </p:blipFill>
        <p:spPr bwMode="auto">
          <a:xfrm>
            <a:off x="5723297" y="1248797"/>
            <a:ext cx="3125699" cy="43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7884368" y="5140333"/>
            <a:ext cx="720079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35858" y="1439994"/>
            <a:ext cx="1255821" cy="10529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</a:t>
            </a:r>
            <a:r>
              <a:rPr lang="it-IT" dirty="0" smtClean="0"/>
              <a:t>ink al sito o documento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1212104" y="4097635"/>
            <a:ext cx="1255821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e edizione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5239781" y="5140333"/>
            <a:ext cx="1060412" cy="4194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</a:t>
            </a:r>
            <a:r>
              <a:rPr lang="it-IT" dirty="0" smtClean="0"/>
              <a:t>ditore 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6804248" y="4545124"/>
            <a:ext cx="1800199" cy="5848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</a:t>
            </a:r>
            <a:r>
              <a:rPr lang="it-IT" dirty="0" smtClean="0"/>
              <a:t>ata di edizione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893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305</Words>
  <Application>Microsoft Office PowerPoint</Application>
  <PresentationFormat>Presentazione su schermo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Dal documento alla citazione bibliografica.  Esempi per le Scienze economiche</vt:lpstr>
      <vt:lpstr>1.Libro</vt:lpstr>
      <vt:lpstr>2. Parte di libro</vt:lpstr>
      <vt:lpstr>3. Articolo di periodico in formato cartaceo</vt:lpstr>
      <vt:lpstr>  4.a Articolo di periodico in formato elettronico</vt:lpstr>
      <vt:lpstr>   4.b Articolo di periodico in formato elettronico</vt:lpstr>
      <vt:lpstr>5. Fonti sul Web</vt:lpstr>
    </vt:vector>
  </TitlesOfParts>
  <Company>Olidata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Citazioni bibliografiche: partiamo dal documento!!!</dc:title>
  <dc:creator>mdecol</dc:creator>
  <cp:lastModifiedBy>michelevisentin</cp:lastModifiedBy>
  <cp:revision>22</cp:revision>
  <dcterms:created xsi:type="dcterms:W3CDTF">2013-04-03T15:18:38Z</dcterms:created>
  <dcterms:modified xsi:type="dcterms:W3CDTF">2015-06-16T08:26:21Z</dcterms:modified>
</cp:coreProperties>
</file>